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8" d="100"/>
          <a:sy n="28" d="100"/>
        </p:scale>
        <p:origin x="532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4796" y="39987641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6000" b="1" dirty="0">
                <a:solidFill>
                  <a:schemeClr val="lt1"/>
                </a:solidFill>
              </a:rPr>
              <a:t>Serological evidence and risk factors of Rift Valley Fever in apparently healthy livestock and humans in a medium-risk region of Kenya</a:t>
            </a:r>
            <a:endParaRPr sz="6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778604" y="40053489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akalejane@gmail.com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13140" y="6175834"/>
            <a:ext cx="2868132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 Akale</a:t>
            </a:r>
            <a:r>
              <a:rPr lang="en-GB" sz="4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M. Owiny</a:t>
            </a:r>
            <a:r>
              <a:rPr lang="en-GB" sz="4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A. Mwatodo</a:t>
            </a:r>
            <a:r>
              <a:rPr lang="en-GB" sz="4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M. Muturi</a:t>
            </a:r>
            <a:r>
              <a:rPr lang="en-GB" sz="4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D. Nthiwa</a:t>
            </a:r>
            <a:r>
              <a:rPr lang="en-GB" sz="4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GB" sz="4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4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J. Hassell</a:t>
            </a:r>
            <a:r>
              <a:rPr lang="en-GB" sz="4800" baseline="30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4</a:t>
            </a:r>
            <a:r>
              <a:rPr lang="en-GB" sz="4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,E. Ferve</a:t>
            </a:r>
            <a:r>
              <a:rPr lang="en-GB" sz="4800" baseline="30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4</a:t>
            </a:r>
          </a:p>
          <a:p>
            <a:pPr lvl="0" algn="ctr"/>
            <a:r>
              <a:rPr lang="en-US" sz="3200" dirty="0"/>
              <a:t>1. Kenya Field Epidemiology and Laboratory Training </a:t>
            </a:r>
            <a:r>
              <a:rPr lang="en-US" sz="3200" dirty="0" err="1"/>
              <a:t>Programe</a:t>
            </a:r>
            <a:r>
              <a:rPr lang="en-US" sz="3200" dirty="0"/>
              <a:t> (KFELTP), 2. Directorate of Veterinary Services (DVS), 3. International Livestock Research Institute (ILRI), 4. Smithsonian Institution - USA</a:t>
            </a: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282437" y="8202552"/>
            <a:ext cx="29686504" cy="24929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dirty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Rift Valley Fever Virus (RVFV) is a zoonotic arbovirus of major public health and economic importance.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The impact is significant, especially in pastoral communities with intense human-animal-environmental interactions.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This study investigated the seroprevalence and risk factors for Rift Valley Fever (RVF) human and livestock.</a:t>
            </a:r>
            <a:endParaRPr sz="3600" dirty="0"/>
          </a:p>
        </p:txBody>
      </p:sp>
      <p:sp>
        <p:nvSpPr>
          <p:cNvPr id="97" name="Google Shape;97;p1"/>
          <p:cNvSpPr/>
          <p:nvPr/>
        </p:nvSpPr>
        <p:spPr>
          <a:xfrm>
            <a:off x="262210" y="10804860"/>
            <a:ext cx="29706731" cy="8309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3600" dirty="0"/>
              <a:t>To determine the seroprevalence and associated risk factors of Rift Valley Fever Virus  in humans and livestock in Samburu.</a:t>
            </a:r>
            <a:r>
              <a:rPr lang="en-GB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82437" y="13148900"/>
            <a:ext cx="6274547" cy="15696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Samburu, Kenya</a:t>
            </a:r>
            <a:endParaRPr dirty="0"/>
          </a:p>
        </p:txBody>
      </p:sp>
      <p:sp>
        <p:nvSpPr>
          <p:cNvPr id="99" name="Google Shape;99;p1"/>
          <p:cNvSpPr/>
          <p:nvPr/>
        </p:nvSpPr>
        <p:spPr>
          <a:xfrm>
            <a:off x="7060019" y="13171584"/>
            <a:ext cx="22915482" cy="13849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A58E7"/>
                </a:solidFill>
                <a:latin typeface="Arial"/>
                <a:ea typeface="Arial"/>
                <a:cs typeface="Arial"/>
                <a:sym typeface="Arial"/>
              </a:rPr>
              <a:t>                             </a:t>
            </a: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DESIGN AND SAMPLING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dk1"/>
                </a:solidFill>
              </a:rPr>
              <a:t>Household selection                                     Human and livestock sampling, </a:t>
            </a:r>
            <a:r>
              <a:rPr lang="en-GB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Laboratory processing      </a:t>
            </a:r>
            <a:endParaRPr dirty="0"/>
          </a:p>
        </p:txBody>
      </p:sp>
      <p:graphicFrame>
        <p:nvGraphicFramePr>
          <p:cNvPr id="100" name="Google Shape;100;p1"/>
          <p:cNvGraphicFramePr/>
          <p:nvPr>
            <p:extLst>
              <p:ext uri="{D42A27DB-BD31-4B8C-83A1-F6EECF244321}">
                <p14:modId xmlns:p14="http://schemas.microsoft.com/office/powerpoint/2010/main" val="252510986"/>
              </p:ext>
            </p:extLst>
          </p:nvPr>
        </p:nvGraphicFramePr>
        <p:xfrm>
          <a:off x="441459" y="29183817"/>
          <a:ext cx="15588783" cy="1001982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78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858">
                  <a:extLst>
                    <a:ext uri="{9D8B030D-6E8A-4147-A177-3AD203B41FA5}">
                      <a16:colId xmlns:a16="http://schemas.microsoft.com/office/drawing/2014/main" val="2422085677"/>
                    </a:ext>
                  </a:extLst>
                </a:gridCol>
                <a:gridCol w="390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7545">
                  <a:extLst>
                    <a:ext uri="{9D8B030D-6E8A-4147-A177-3AD203B41FA5}">
                      <a16:colId xmlns:a16="http://schemas.microsoft.com/office/drawing/2014/main" val="1298532840"/>
                    </a:ext>
                  </a:extLst>
                </a:gridCol>
                <a:gridCol w="4165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800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Variables and categories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Mean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Mean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              l-95% CI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u-95% CI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u-95% CI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641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Livestock Species</a:t>
                      </a:r>
                      <a:r>
                        <a:rPr lang="en-US" sz="3600" b="0" dirty="0">
                          <a:effectLst/>
                        </a:rPr>
                        <a:t> </a:t>
                      </a:r>
                      <a:endParaRPr lang="en-KE" sz="3600" b="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9829452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Sheep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(Ref.)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 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37039293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Goats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-0.19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-0.57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0.2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effectLst/>
                        </a:rPr>
                        <a:t>Cattle</a:t>
                      </a:r>
                      <a:endParaRPr lang="en-KE" sz="360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r>
                        <a:rPr lang="en-US" sz="3600" dirty="0">
                          <a:effectLst/>
                        </a:rPr>
                        <a:t>-0.73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-1.21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-0.27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Camel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r>
                        <a:rPr lang="en-US" sz="3600" dirty="0">
                          <a:effectLst/>
                        </a:rPr>
                        <a:t>-1.18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-1.78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-0.58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effectLst/>
                        </a:rPr>
                        <a:t>Donkey</a:t>
                      </a:r>
                      <a:endParaRPr lang="en-KE" sz="360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-0.57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-1.38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0.19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641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Livestock Age</a:t>
                      </a:r>
                      <a:r>
                        <a:rPr lang="en-US" sz="3600" b="0" dirty="0">
                          <a:effectLst/>
                        </a:rPr>
                        <a:t> </a:t>
                      </a:r>
                      <a:endParaRPr lang="en-KE" sz="3600" b="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Adult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(Ref.)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KE" sz="36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KE" sz="36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KE" sz="36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  <a:latin typeface="+mn-lt"/>
                          <a:ea typeface="Aptos"/>
                          <a:cs typeface="Aptos"/>
                        </a:rPr>
                        <a:t>Calffoalkidlamb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r>
                        <a:rPr lang="en-US" sz="3600" dirty="0">
                          <a:effectLst/>
                        </a:rPr>
                        <a:t>-0.76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-1.21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-0.31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6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 err="1">
                          <a:effectLst/>
                        </a:rPr>
                        <a:t>Subadultyearling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r>
                        <a:rPr lang="en-US" sz="3600" dirty="0">
                          <a:effectLst/>
                        </a:rPr>
                        <a:t>-0.44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-0.88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-0.01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Human Age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68043984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&lt;21years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(Ref.)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55133645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&gt;60 years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</a:rPr>
                        <a:t>*</a:t>
                      </a: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0.86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0.51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1.23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88690798"/>
                  </a:ext>
                </a:extLst>
              </a:tr>
              <a:tr h="616675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+mn-lt"/>
                          <a:ea typeface="Aptos"/>
                          <a:cs typeface="Aptos"/>
                        </a:rPr>
                        <a:t>Contact with stagnant water</a:t>
                      </a:r>
                      <a:endParaRPr lang="en-KE" sz="3600" b="1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3824660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No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(Ref.)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51569069"/>
                  </a:ext>
                </a:extLst>
              </a:tr>
              <a:tr h="52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Yes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/>
                          <a:cs typeface="Aptos"/>
                        </a:rPr>
                        <a:t>*</a:t>
                      </a: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1.94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0.31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  <a:latin typeface="+mn-lt"/>
                          <a:ea typeface="Aptos"/>
                          <a:cs typeface="Aptos"/>
                        </a:rPr>
                        <a:t>3.93</a:t>
                      </a:r>
                      <a:endParaRPr lang="en-KE" sz="3600" dirty="0">
                        <a:effectLst/>
                        <a:latin typeface="+mn-lt"/>
                        <a:ea typeface="Aptos"/>
                        <a:cs typeface="Aptos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990553"/>
                  </a:ext>
                </a:extLst>
              </a:tr>
            </a:tbl>
          </a:graphicData>
        </a:graphic>
      </p:graphicFrame>
      <p:sp>
        <p:nvSpPr>
          <p:cNvPr id="101" name="Google Shape;101;p1"/>
          <p:cNvSpPr/>
          <p:nvPr/>
        </p:nvSpPr>
        <p:spPr>
          <a:xfrm>
            <a:off x="326005" y="22103071"/>
            <a:ext cx="15704237" cy="8309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RESULTS:</a:t>
            </a:r>
            <a:endParaRPr sz="3600" dirty="0">
              <a:solidFill>
                <a:srgbClr val="92D050"/>
              </a:solidFill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282437" y="11715743"/>
            <a:ext cx="29686504" cy="14157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4800" b="1" dirty="0">
                <a:solidFill>
                  <a:srgbClr val="1F3864"/>
                </a:solidFill>
              </a:rPr>
              <a:t> </a:t>
            </a:r>
            <a:r>
              <a:rPr lang="en-US" sz="3800" dirty="0">
                <a:solidFill>
                  <a:schemeClr val="dk1"/>
                </a:solidFill>
              </a:rPr>
              <a:t>A cross-sectional design was used to sample humans and livestock.</a:t>
            </a:r>
          </a:p>
          <a:p>
            <a:pPr lvl="0" algn="just"/>
            <a:r>
              <a:rPr lang="en-US" sz="3800" dirty="0">
                <a:solidFill>
                  <a:schemeClr val="dk1"/>
                </a:solidFill>
              </a:rPr>
              <a:t> A </a:t>
            </a:r>
            <a:r>
              <a:rPr lang="en-US" sz="3600" dirty="0"/>
              <a:t>questionnaire administered to identified household heads/individuals to collect epidemiological data on risk factors for RVFV exposure.</a:t>
            </a:r>
            <a:endParaRPr lang="en-US" sz="3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6178636" y="25664132"/>
            <a:ext cx="13796865" cy="8309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altLang="en-US" sz="4800" b="1" kern="1200" dirty="0">
                <a:solidFill>
                  <a:srgbClr val="36449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DISCUSSION: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288997" y="21183636"/>
            <a:ext cx="29686504" cy="8309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STATISTICAL ANALYSIS: </a:t>
            </a:r>
            <a:endParaRPr sz="36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16201678" y="32425519"/>
            <a:ext cx="13750780" cy="8309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  <a:endParaRPr dirty="0"/>
          </a:p>
        </p:txBody>
      </p:sp>
      <p:sp>
        <p:nvSpPr>
          <p:cNvPr id="110" name="Google Shape;110;p1"/>
          <p:cNvSpPr/>
          <p:nvPr/>
        </p:nvSpPr>
        <p:spPr>
          <a:xfrm>
            <a:off x="16178121" y="33341577"/>
            <a:ext cx="13720850" cy="59092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indent="-571500">
              <a:lnSpc>
                <a:spcPct val="150000"/>
              </a:lnSpc>
              <a:buClr>
                <a:srgbClr val="3E61FE"/>
              </a:buClr>
              <a:buSzPts val="3600"/>
              <a:buFont typeface="Wingdings" panose="05000000000000000000" pitchFamily="2" charset="2"/>
              <a:buChar char="v"/>
            </a:pPr>
            <a:r>
              <a:rPr lang="en-KE" sz="3600" dirty="0"/>
              <a:t>RVFV is actively circulating in both humans and livestock in Samburu County</a:t>
            </a:r>
            <a:endParaRPr lang="en-US" sz="3600" dirty="0"/>
          </a:p>
          <a:p>
            <a:pPr marL="571500" indent="-571500">
              <a:lnSpc>
                <a:spcPct val="150000"/>
              </a:lnSpc>
              <a:buClr>
                <a:srgbClr val="3E61FE"/>
              </a:buClr>
              <a:buSzPts val="3600"/>
              <a:buFont typeface="Wingdings" panose="05000000000000000000" pitchFamily="2" charset="2"/>
              <a:buChar char="v"/>
            </a:pPr>
            <a:r>
              <a:rPr lang="en-US" sz="3600" dirty="0"/>
              <a:t>The results shows that RVF could be endemic rather than Epidemic as it has been known</a:t>
            </a:r>
          </a:p>
          <a:p>
            <a:pPr marL="571500" indent="-571500">
              <a:lnSpc>
                <a:spcPct val="150000"/>
              </a:lnSpc>
              <a:buClr>
                <a:srgbClr val="3E61FE"/>
              </a:buClr>
              <a:buSzPts val="3600"/>
              <a:buFont typeface="Wingdings" panose="05000000000000000000" pitchFamily="2" charset="2"/>
              <a:buChar char="v"/>
            </a:pPr>
            <a:r>
              <a:rPr lang="en-KE" sz="3600" dirty="0"/>
              <a:t> </a:t>
            </a:r>
            <a:r>
              <a:rPr lang="en-US" sz="3600" dirty="0"/>
              <a:t>Risk communication is recommended</a:t>
            </a:r>
          </a:p>
          <a:p>
            <a:pPr marL="571500" indent="-571500">
              <a:lnSpc>
                <a:spcPct val="150000"/>
              </a:lnSpc>
              <a:buClr>
                <a:srgbClr val="3E61FE"/>
              </a:buClr>
              <a:buSzPts val="3600"/>
              <a:buFont typeface="Wingdings" panose="05000000000000000000" pitchFamily="2" charset="2"/>
              <a:buChar char="v"/>
            </a:pPr>
            <a:r>
              <a:rPr lang="en-US" sz="3600" dirty="0"/>
              <a:t> Need for targeted prevention and control through </a:t>
            </a:r>
            <a:r>
              <a:rPr lang="en-KE" sz="3600" dirty="0"/>
              <a:t>one health approach</a:t>
            </a: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106;p1">
            <a:extLst>
              <a:ext uri="{FF2B5EF4-FFF2-40B4-BE49-F238E27FC236}">
                <a16:creationId xmlns:a16="http://schemas.microsoft.com/office/drawing/2014/main" id="{5FC0212A-6E63-4186-A2F5-942CD4027C48}"/>
              </a:ext>
            </a:extLst>
          </p:cNvPr>
          <p:cNvSpPr/>
          <p:nvPr/>
        </p:nvSpPr>
        <p:spPr>
          <a:xfrm>
            <a:off x="340254" y="22959567"/>
            <a:ext cx="7286538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en-GB" sz="4800" b="1" dirty="0">
                <a:solidFill>
                  <a:schemeClr val="tx1"/>
                </a:solidFill>
              </a:rPr>
              <a:t>Prevalence:</a:t>
            </a:r>
            <a:r>
              <a:rPr lang="en-GB" sz="4800" b="1" dirty="0">
                <a:solidFill>
                  <a:srgbClr val="92D050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Human  </a:t>
            </a:r>
            <a:r>
              <a:rPr lang="en-GB" sz="4000" b="1" dirty="0">
                <a:solidFill>
                  <a:schemeClr val="tx1"/>
                </a:solidFill>
              </a:rPr>
              <a:t>n = 613,86 (14.0</a:t>
            </a:r>
            <a:r>
              <a:rPr lang="en-GB" sz="4000" b="1" dirty="0">
                <a:solidFill>
                  <a:schemeClr val="dk1"/>
                </a:solidFill>
              </a:rPr>
              <a:t>%</a:t>
            </a:r>
            <a:r>
              <a:rPr lang="en-GB" sz="4000" dirty="0">
                <a:solidFill>
                  <a:schemeClr val="dk1"/>
                </a:solidFill>
              </a:rPr>
              <a:t>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dk1"/>
                </a:solidFill>
              </a:rPr>
              <a:t>Livestock </a:t>
            </a:r>
            <a:r>
              <a:rPr lang="en-GB" sz="4000" b="1" dirty="0">
                <a:solidFill>
                  <a:schemeClr val="dk1"/>
                </a:solidFill>
              </a:rPr>
              <a:t>n</a:t>
            </a:r>
            <a:r>
              <a:rPr lang="en-GB" sz="4000" dirty="0">
                <a:solidFill>
                  <a:schemeClr val="dk1"/>
                </a:solidFill>
              </a:rPr>
              <a:t>=</a:t>
            </a:r>
            <a:r>
              <a:rPr lang="en-GB" sz="4000" b="1" dirty="0">
                <a:solidFill>
                  <a:schemeClr val="dk1"/>
                </a:solidFill>
              </a:rPr>
              <a:t>785,310 (39.5%)</a:t>
            </a:r>
            <a:r>
              <a:rPr lang="en-GB" sz="4000" b="1" dirty="0">
                <a:solidFill>
                  <a:srgbClr val="92D050"/>
                </a:solidFill>
              </a:rPr>
              <a:t> </a:t>
            </a:r>
            <a:endParaRPr sz="4000" b="1" i="1" dirty="0">
              <a:solidFill>
                <a:srgbClr val="92D050"/>
              </a:solidFill>
              <a:sym typeface="Arial"/>
            </a:endParaRPr>
          </a:p>
        </p:txBody>
      </p:sp>
      <p:sp>
        <p:nvSpPr>
          <p:cNvPr id="65" name="Google Shape;103;p1">
            <a:extLst>
              <a:ext uri="{FF2B5EF4-FFF2-40B4-BE49-F238E27FC236}">
                <a16:creationId xmlns:a16="http://schemas.microsoft.com/office/drawing/2014/main" id="{E092EF1C-E239-4BDD-A242-9DE52135B227}"/>
              </a:ext>
            </a:extLst>
          </p:cNvPr>
          <p:cNvSpPr/>
          <p:nvPr/>
        </p:nvSpPr>
        <p:spPr>
          <a:xfrm rot="10800000" flipV="1">
            <a:off x="461547" y="28138413"/>
            <a:ext cx="1570423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 2: 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3200" dirty="0">
                <a:solidFill>
                  <a:schemeClr val="dk1"/>
                </a:solidFill>
              </a:rPr>
              <a:t>ariables substantially associated with the RVF positivity in livestock and humans compared to the reference groups using Multivariable Bayesian Model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106;p1">
            <a:extLst>
              <a:ext uri="{FF2B5EF4-FFF2-40B4-BE49-F238E27FC236}">
                <a16:creationId xmlns:a16="http://schemas.microsoft.com/office/drawing/2014/main" id="{14561E16-08F6-401A-AB3F-443C18BA9AA5}"/>
              </a:ext>
            </a:extLst>
          </p:cNvPr>
          <p:cNvSpPr/>
          <p:nvPr/>
        </p:nvSpPr>
        <p:spPr>
          <a:xfrm>
            <a:off x="441456" y="27492244"/>
            <a:ext cx="1551991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4800" b="1" dirty="0">
                <a:solidFill>
                  <a:schemeClr val="tx1"/>
                </a:solidFill>
              </a:rPr>
              <a:t>2. Risk factors</a:t>
            </a:r>
            <a:endParaRPr sz="4800" b="1" dirty="0">
              <a:solidFill>
                <a:schemeClr val="tx1"/>
              </a:solidFill>
            </a:endParaRP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F8EDC97F-149A-84D6-276E-9D8A30136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82" y="40931432"/>
            <a:ext cx="1988622" cy="142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2" descr="Image result for ilri logo">
            <a:extLst>
              <a:ext uri="{FF2B5EF4-FFF2-40B4-BE49-F238E27FC236}">
                <a16:creationId xmlns:a16="http://schemas.microsoft.com/office/drawing/2014/main" id="{C90B543D-C547-41F1-8A60-F796F0280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016" y="41042926"/>
            <a:ext cx="2551196" cy="137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919C869-2640-48C0-9C47-0C280D48F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1874" y="41040296"/>
            <a:ext cx="3522224" cy="1386375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B9CD8311-EEC5-4B60-8564-893A88A9C37C}"/>
              </a:ext>
            </a:extLst>
          </p:cNvPr>
          <p:cNvSpPr/>
          <p:nvPr/>
        </p:nvSpPr>
        <p:spPr>
          <a:xfrm>
            <a:off x="276446" y="39410225"/>
            <a:ext cx="10327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3200" b="1" i="1" kern="120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</a:t>
            </a:r>
            <a:r>
              <a:rPr lang="en-US" sz="3200" i="1" dirty="0">
                <a:solidFill>
                  <a:schemeClr val="tx1"/>
                </a:solidFill>
              </a:rPr>
              <a:t>Variables associated with RVF positivity </a:t>
            </a:r>
            <a:endParaRPr lang="en-US" sz="3200" b="1" i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2BDBA-9BE3-41E0-AEBE-725ECD00622B}"/>
              </a:ext>
            </a:extLst>
          </p:cNvPr>
          <p:cNvSpPr/>
          <p:nvPr/>
        </p:nvSpPr>
        <p:spPr>
          <a:xfrm>
            <a:off x="16178121" y="26564714"/>
            <a:ext cx="13770050" cy="580665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685800" lvl="0" indent="-685800" defTabSz="457200">
              <a:lnSpc>
                <a:spcPct val="150000"/>
              </a:lnSpc>
              <a:buClr>
                <a:srgbClr val="3E61FE"/>
              </a:buClr>
              <a:buFont typeface="Wingdings" pitchFamily="2" charset="2"/>
              <a:buChar char="v"/>
            </a:pPr>
            <a:r>
              <a:rPr lang="en-US" altLang="en-US" sz="3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proximity to stagnant water was </a:t>
            </a:r>
            <a:r>
              <a:rPr lang="en-US" altLang="en-US" sz="3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en-US" altLang="en-US" sz="3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with RVF seropositivity</a:t>
            </a:r>
          </a:p>
          <a:p>
            <a:pPr marL="685800" indent="-685800" defTabSz="457200">
              <a:lnSpc>
                <a:spcPct val="150000"/>
              </a:lnSpc>
              <a:buClr>
                <a:srgbClr val="3E61FE"/>
              </a:buClr>
              <a:buFont typeface="Wingdings" pitchFamily="2" charset="2"/>
              <a:buChar char="v"/>
            </a:pPr>
            <a:r>
              <a:rPr lang="en-US" altLang="en-US" sz="3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RVF was </a:t>
            </a:r>
            <a:r>
              <a:rPr lang="en-US" altLang="en-US" sz="3600" kern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sero</a:t>
            </a:r>
            <a:r>
              <a:rPr lang="en-US" altLang="en-US" sz="3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prevalent in human and livestock</a:t>
            </a:r>
          </a:p>
          <a:p>
            <a:pPr marL="685800" indent="-685800" defTabSz="457200">
              <a:lnSpc>
                <a:spcPct val="150000"/>
              </a:lnSpc>
              <a:buClr>
                <a:srgbClr val="3E61FE"/>
              </a:buClr>
              <a:buFont typeface="Wingdings" pitchFamily="2" charset="2"/>
              <a:buChar char="v"/>
            </a:pPr>
            <a:r>
              <a:rPr lang="en-KE" sz="3600" dirty="0">
                <a:solidFill>
                  <a:schemeClr val="tx1"/>
                </a:solidFill>
              </a:rPr>
              <a:t>Cumulative exposures increased with age in </a:t>
            </a:r>
            <a:r>
              <a:rPr lang="en-US" sz="3600" dirty="0">
                <a:solidFill>
                  <a:schemeClr val="tx1"/>
                </a:solidFill>
              </a:rPr>
              <a:t>livestock and in </a:t>
            </a:r>
            <a:r>
              <a:rPr lang="en-KE" sz="3600" dirty="0">
                <a:solidFill>
                  <a:schemeClr val="tx1"/>
                </a:solidFill>
              </a:rPr>
              <a:t>humans</a:t>
            </a:r>
            <a:endParaRPr lang="en-US" altLang="en-US" sz="3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defTabSz="457200">
              <a:lnSpc>
                <a:spcPct val="150000"/>
              </a:lnSpc>
              <a:buClr>
                <a:srgbClr val="3E61FE"/>
              </a:buClr>
              <a:buFont typeface="Wingdings" pitchFamily="2" charset="2"/>
              <a:buChar char="v"/>
            </a:pPr>
            <a:r>
              <a:rPr lang="en-KE" sz="3600" dirty="0">
                <a:solidFill>
                  <a:schemeClr val="tx1"/>
                </a:solidFill>
              </a:rPr>
              <a:t>Sheep and goats </a:t>
            </a:r>
            <a:r>
              <a:rPr lang="en-US" sz="3600" dirty="0">
                <a:solidFill>
                  <a:schemeClr val="tx1"/>
                </a:solidFill>
              </a:rPr>
              <a:t>had higher RVF seropositivity </a:t>
            </a:r>
            <a:r>
              <a:rPr lang="en-KE" sz="3600" dirty="0">
                <a:solidFill>
                  <a:schemeClr val="tx1"/>
                </a:solidFill>
              </a:rPr>
              <a:t>than other species</a:t>
            </a:r>
            <a:endParaRPr lang="en-US" altLang="en-US" sz="3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officeArt object">
            <a:extLst>
              <a:ext uri="{FF2B5EF4-FFF2-40B4-BE49-F238E27FC236}">
                <a16:creationId xmlns:a16="http://schemas.microsoft.com/office/drawing/2014/main" id="{37CC969A-0237-491A-B9A9-B619DF37211F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517" y="608123"/>
            <a:ext cx="1787203" cy="1605923"/>
          </a:xfrm>
          <a:prstGeom prst="rect">
            <a:avLst/>
          </a:prstGeom>
          <a:ln w="12700" cap="flat">
            <a:noFill/>
            <a:miter lim="400000"/>
            <a:headEnd/>
            <a:tailEnd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B8BE5-4B74-4882-9087-09CDAEB253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51981" y="40735961"/>
            <a:ext cx="5703468" cy="14814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4D32D-C6EB-4A91-809D-9B4E0416A7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01678" y="22099694"/>
            <a:ext cx="13697293" cy="351028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50B9DB-8A97-47B6-8CBE-C4E9CC760B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69720" y="14667243"/>
            <a:ext cx="13957316" cy="6546157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5BDCD89-F75C-457F-894E-EF7175F05103}"/>
              </a:ext>
            </a:extLst>
          </p:cNvPr>
          <p:cNvCxnSpPr>
            <a:cxnSpLocks/>
          </p:cNvCxnSpPr>
          <p:nvPr/>
        </p:nvCxnSpPr>
        <p:spPr>
          <a:xfrm flipH="1">
            <a:off x="10833414" y="16247533"/>
            <a:ext cx="1252330" cy="325304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8BF8610-BDDF-4322-9269-A359167ECD3E}"/>
              </a:ext>
            </a:extLst>
          </p:cNvPr>
          <p:cNvSpPr txBox="1"/>
          <p:nvPr/>
        </p:nvSpPr>
        <p:spPr>
          <a:xfrm>
            <a:off x="11700301" y="15866994"/>
            <a:ext cx="1975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Samburu</a:t>
            </a:r>
            <a:endParaRPr lang="en-KE" sz="2400" dirty="0">
              <a:solidFill>
                <a:schemeClr val="bg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DA71F67-BFB2-4C1E-BBBD-C146D9E7B7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7181" y="14595591"/>
            <a:ext cx="8915576" cy="658725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F11D582-5E54-4667-8926-BA6BA1726D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6446" y="14653466"/>
            <a:ext cx="6274547" cy="652201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20B27F7-CCE4-4F8E-847D-F2DC3D2E1B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6792" y="23134427"/>
            <a:ext cx="8342928" cy="49065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0D6FED-A490-41AC-A28E-8ADA0CC23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144286"/>
              </p:ext>
            </p:extLst>
          </p:nvPr>
        </p:nvGraphicFramePr>
        <p:xfrm>
          <a:off x="340255" y="29106138"/>
          <a:ext cx="15736662" cy="10245598"/>
        </p:xfrm>
        <a:graphic>
          <a:graphicData uri="http://schemas.openxmlformats.org/drawingml/2006/table">
            <a:tbl>
              <a:tblPr/>
              <a:tblGrid>
                <a:gridCol w="15736662">
                  <a:extLst>
                    <a:ext uri="{9D8B030D-6E8A-4147-A177-3AD203B41FA5}">
                      <a16:colId xmlns:a16="http://schemas.microsoft.com/office/drawing/2014/main" val="2281414123"/>
                    </a:ext>
                  </a:extLst>
                </a:gridCol>
              </a:tblGrid>
              <a:tr h="10245598">
                <a:tc>
                  <a:txBody>
                    <a:bodyPr/>
                    <a:lstStyle/>
                    <a:p>
                      <a:endParaRPr lang="en-KE" sz="2400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8774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457</Words>
  <Application>Microsoft Office PowerPoint</Application>
  <PresentationFormat>Custom</PresentationFormat>
  <Paragraphs>85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Jadome</cp:lastModifiedBy>
  <cp:revision>149</cp:revision>
  <dcterms:created xsi:type="dcterms:W3CDTF">2018-08-09T14:20:14Z</dcterms:created>
  <dcterms:modified xsi:type="dcterms:W3CDTF">2026-05-12T07:28:34Z</dcterms:modified>
</cp:coreProperties>
</file>